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0" r:id="rId5"/>
    <p:sldId id="259"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68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rxiv.org/abs/2208.04836" TargetMode="External"/><Relationship Id="rId3" Type="http://schemas.openxmlformats.org/officeDocument/2006/relationships/image" Target="../media/image13.png"/><Relationship Id="rId7" Type="http://schemas.openxmlformats.org/officeDocument/2006/relationships/hyperlink" Target="https://www.mdpi.com/1911-8074/15/5/215"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clarivate.com/blog/metaverse-and-non-fungible-tokens-nfts-what-they-mean-for-ip/" TargetMode="External"/><Relationship Id="rId5" Type="http://schemas.openxmlformats.org/officeDocument/2006/relationships/hyperlink" Target="https://onlinelibrary.wiley.com/doi/abs/10.1002/jsc.2502" TargetMode="External"/><Relationship Id="rId4" Type="http://schemas.openxmlformats.org/officeDocument/2006/relationships/hyperlink" Target="https://www.sciencedirect.com/science/article/pii/S1877050922019482" TargetMode="External"/><Relationship Id="rId9" Type="http://schemas.openxmlformats.org/officeDocument/2006/relationships/hyperlink" Target="https://ieeexplore.ieee.org/abstract/document/100704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1012627"/>
            <a:ext cx="7477601" cy="4165997"/>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A Review of Non-fungible Tokens Applications in the Real-world and Metaverse</a:t>
            </a:r>
            <a:endParaRPr lang="en-US" sz="5249" dirty="0"/>
          </a:p>
        </p:txBody>
      </p:sp>
      <p:sp>
        <p:nvSpPr>
          <p:cNvPr id="5" name="Text 3"/>
          <p:cNvSpPr/>
          <p:nvPr/>
        </p:nvSpPr>
        <p:spPr>
          <a:xfrm>
            <a:off x="833199" y="5511879"/>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Non-fungible tokens (NFTs) have revolutionized digital ownership. Discover how NFTs are transforming the real-world and metaverse with real-life use cases and limitless possibilities.</a:t>
            </a:r>
            <a:endParaRPr lang="en-US" sz="1750" dirty="0"/>
          </a:p>
        </p:txBody>
      </p:sp>
      <p:sp>
        <p:nvSpPr>
          <p:cNvPr id="7" name="Text 5"/>
          <p:cNvSpPr/>
          <p:nvPr/>
        </p:nvSpPr>
        <p:spPr>
          <a:xfrm>
            <a:off x="972741" y="6839545"/>
            <a:ext cx="76200" cy="365760"/>
          </a:xfrm>
          <a:prstGeom prst="rect">
            <a:avLst/>
          </a:prstGeom>
          <a:noFill/>
          <a:ln/>
        </p:spPr>
        <p:txBody>
          <a:bodyPr wrap="none" rtlCol="0" anchor="t"/>
          <a:lstStyle/>
          <a:p>
            <a:pPr marL="0" indent="0" algn="ctr">
              <a:lnSpc>
                <a:spcPts val="2880"/>
              </a:lnSpc>
              <a:buNone/>
            </a:pPr>
            <a:endParaRPr lang="en-US" sz="1152" dirty="0"/>
          </a:p>
        </p:txBody>
      </p:sp>
      <p:sp>
        <p:nvSpPr>
          <p:cNvPr id="8" name="Text 6"/>
          <p:cNvSpPr/>
          <p:nvPr/>
        </p:nvSpPr>
        <p:spPr>
          <a:xfrm>
            <a:off x="1299686" y="6827996"/>
            <a:ext cx="239268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by Lavanya  Moolya</a:t>
            </a:r>
            <a:endParaRPr lang="en-US" sz="2187"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N"/>
          </a:p>
        </p:txBody>
      </p:sp>
      <p:sp>
        <p:nvSpPr>
          <p:cNvPr id="6" name="Text 3"/>
          <p:cNvSpPr/>
          <p:nvPr/>
        </p:nvSpPr>
        <p:spPr>
          <a:xfrm>
            <a:off x="2037993" y="1910001"/>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References</a:t>
            </a:r>
            <a:endParaRPr lang="en-US" sz="4374" dirty="0"/>
          </a:p>
        </p:txBody>
      </p:sp>
      <p:sp>
        <p:nvSpPr>
          <p:cNvPr id="7" name="Text 4"/>
          <p:cNvSpPr/>
          <p:nvPr/>
        </p:nvSpPr>
        <p:spPr>
          <a:xfrm>
            <a:off x="2037993" y="2937629"/>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[1]  </a:t>
            </a:r>
            <a:r>
              <a:rPr lang="en-US" sz="1750" u="sng" dirty="0">
                <a:solidFill>
                  <a:srgbClr val="FF6680"/>
                </a:solidFill>
                <a:latin typeface="Fira Sans" pitchFamily="34" charset="0"/>
                <a:ea typeface="Fira Sans" pitchFamily="34" charset="-122"/>
                <a:cs typeface="Fira Sans" pitchFamily="34" charset="-120"/>
                <a:hlinkClick r:id="rId4">
                  <a:extLst>
                    <a:ext uri="{A12FA001-AC4F-418D-AE19-62706E023703}">
                      <ahyp:hlinkClr xmlns:ahyp="http://schemas.microsoft.com/office/drawing/2018/hyperlinkcolor" val="tx"/>
                    </a:ext>
                  </a:extLst>
                </a:hlinkClick>
              </a:rPr>
              <a:t>https://www.sciencedirect.com/science/article/pii/S1877050922019482</a:t>
            </a:r>
            <a:endParaRPr lang="en-US" sz="1750" dirty="0"/>
          </a:p>
        </p:txBody>
      </p:sp>
      <p:sp>
        <p:nvSpPr>
          <p:cNvPr id="8" name="Text 5"/>
          <p:cNvSpPr/>
          <p:nvPr/>
        </p:nvSpPr>
        <p:spPr>
          <a:xfrm>
            <a:off x="2037993" y="3542943"/>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[2]  </a:t>
            </a:r>
            <a:r>
              <a:rPr lang="en-US" sz="1750" u="sng" dirty="0">
                <a:solidFill>
                  <a:srgbClr val="FF6680"/>
                </a:solidFill>
                <a:latin typeface="Fira Sans" pitchFamily="34" charset="0"/>
                <a:ea typeface="Fira Sans" pitchFamily="34" charset="-122"/>
                <a:cs typeface="Fira Sans" pitchFamily="34" charset="-120"/>
                <a:hlinkClick r:id="rId5">
                  <a:extLst>
                    <a:ext uri="{A12FA001-AC4F-418D-AE19-62706E023703}">
                      <ahyp:hlinkClr xmlns:ahyp="http://schemas.microsoft.com/office/drawing/2018/hyperlinkcolor" val="tx"/>
                    </a:ext>
                  </a:extLst>
                </a:hlinkClick>
              </a:rPr>
              <a:t>https://onlinelibrary.wiley.com/doi/abs/10.1002/jsc.2502</a:t>
            </a:r>
            <a:endParaRPr lang="en-US" sz="1750" dirty="0"/>
          </a:p>
        </p:txBody>
      </p:sp>
      <p:sp>
        <p:nvSpPr>
          <p:cNvPr id="9" name="Text 6"/>
          <p:cNvSpPr/>
          <p:nvPr/>
        </p:nvSpPr>
        <p:spPr>
          <a:xfrm>
            <a:off x="2037993" y="4148257"/>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[3]  </a:t>
            </a:r>
            <a:r>
              <a:rPr lang="en-US" sz="1750" u="sng" dirty="0">
                <a:solidFill>
                  <a:srgbClr val="FF6680"/>
                </a:solidFill>
                <a:latin typeface="Fira Sans" pitchFamily="34" charset="0"/>
                <a:ea typeface="Fira Sans" pitchFamily="34" charset="-122"/>
                <a:cs typeface="Fira Sans" pitchFamily="34" charset="-120"/>
                <a:hlinkClick r:id="rId6">
                  <a:extLst>
                    <a:ext uri="{A12FA001-AC4F-418D-AE19-62706E023703}">
                      <ahyp:hlinkClr xmlns:ahyp="http://schemas.microsoft.com/office/drawing/2018/hyperlinkcolor" val="tx"/>
                    </a:ext>
                  </a:extLst>
                </a:hlinkClick>
              </a:rPr>
              <a:t>https://clarivate.com/blog/metaverse-and-non-fungible-tokens-nfts-what-they-mean-for-ip/</a:t>
            </a:r>
            <a:endParaRPr lang="en-US" sz="1750" dirty="0"/>
          </a:p>
        </p:txBody>
      </p:sp>
      <p:sp>
        <p:nvSpPr>
          <p:cNvPr id="10" name="Text 7"/>
          <p:cNvSpPr/>
          <p:nvPr/>
        </p:nvSpPr>
        <p:spPr>
          <a:xfrm>
            <a:off x="2037993" y="4753570"/>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[4]  </a:t>
            </a:r>
            <a:r>
              <a:rPr lang="en-US" sz="1750" u="sng" dirty="0">
                <a:solidFill>
                  <a:srgbClr val="FF6680"/>
                </a:solidFill>
                <a:latin typeface="Fira Sans" pitchFamily="34" charset="0"/>
                <a:ea typeface="Fira Sans" pitchFamily="34" charset="-122"/>
                <a:cs typeface="Fira Sans" pitchFamily="34" charset="-120"/>
                <a:hlinkClick r:id="rId7">
                  <a:extLst>
                    <a:ext uri="{A12FA001-AC4F-418D-AE19-62706E023703}">
                      <ahyp:hlinkClr xmlns:ahyp="http://schemas.microsoft.com/office/drawing/2018/hyperlinkcolor" val="tx"/>
                    </a:ext>
                  </a:extLst>
                </a:hlinkClick>
              </a:rPr>
              <a:t>https://www.mdpi.com/1911-8074/15/5/215</a:t>
            </a:r>
            <a:endParaRPr lang="en-US" sz="1750" dirty="0"/>
          </a:p>
        </p:txBody>
      </p:sp>
      <p:sp>
        <p:nvSpPr>
          <p:cNvPr id="11" name="Text 8"/>
          <p:cNvSpPr/>
          <p:nvPr/>
        </p:nvSpPr>
        <p:spPr>
          <a:xfrm>
            <a:off x="2037993" y="5358884"/>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[5]  </a:t>
            </a:r>
            <a:r>
              <a:rPr lang="en-US" sz="1750" u="sng" dirty="0">
                <a:solidFill>
                  <a:srgbClr val="FF6680"/>
                </a:solidFill>
                <a:latin typeface="Fira Sans" pitchFamily="34" charset="0"/>
                <a:ea typeface="Fira Sans" pitchFamily="34" charset="-122"/>
                <a:cs typeface="Fira Sans" pitchFamily="34" charset="-120"/>
                <a:hlinkClick r:id="rId8">
                  <a:extLst>
                    <a:ext uri="{A12FA001-AC4F-418D-AE19-62706E023703}">
                      <ahyp:hlinkClr xmlns:ahyp="http://schemas.microsoft.com/office/drawing/2018/hyperlinkcolor" val="tx"/>
                    </a:ext>
                  </a:extLst>
                </a:hlinkClick>
              </a:rPr>
              <a:t>https://arxiv.org/abs/2208.04836</a:t>
            </a:r>
            <a:endParaRPr lang="en-US" sz="1750" dirty="0"/>
          </a:p>
        </p:txBody>
      </p:sp>
      <p:sp>
        <p:nvSpPr>
          <p:cNvPr id="12" name="Text 9"/>
          <p:cNvSpPr/>
          <p:nvPr/>
        </p:nvSpPr>
        <p:spPr>
          <a:xfrm>
            <a:off x="2037993" y="5964198"/>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[6]  </a:t>
            </a:r>
            <a:r>
              <a:rPr lang="en-US" sz="1750" u="sng" dirty="0">
                <a:solidFill>
                  <a:srgbClr val="FF6680"/>
                </a:solidFill>
                <a:latin typeface="Fira Sans" pitchFamily="34" charset="0"/>
                <a:ea typeface="Fira Sans" pitchFamily="34" charset="-122"/>
                <a:cs typeface="Fira Sans" pitchFamily="34" charset="-120"/>
                <a:hlinkClick r:id="rId9">
                  <a:extLst>
                    <a:ext uri="{A12FA001-AC4F-418D-AE19-62706E023703}">
                      <ahyp:hlinkClr xmlns:ahyp="http://schemas.microsoft.com/office/drawing/2018/hyperlinkcolor" val="tx"/>
                    </a:ext>
                  </a:extLst>
                </a:hlinkClick>
              </a:rPr>
              <a:t>https://ieeexplore.ieee.org/abstract/document/10070402/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Explanation of Non-Fungible Tokens (NFTs)</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NFTs are unique digital assets built on blockchain technology. Unlike cryptocurrencies, NFTs cannot be exchanged for one another due to their individual characteristics and distinct value.</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885111"/>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Applications of NFTs in the Real-World</a:t>
            </a:r>
            <a:endParaRPr lang="en-US" sz="4374" dirty="0"/>
          </a:p>
        </p:txBody>
      </p:sp>
      <p:sp>
        <p:nvSpPr>
          <p:cNvPr id="7" name="Shape 4"/>
          <p:cNvSpPr/>
          <p:nvPr/>
        </p:nvSpPr>
        <p:spPr>
          <a:xfrm>
            <a:off x="2037993" y="2607112"/>
            <a:ext cx="5166122" cy="2079903"/>
          </a:xfrm>
          <a:prstGeom prst="roundRect">
            <a:avLst>
              <a:gd name="adj" fmla="val 3205"/>
            </a:avLst>
          </a:prstGeom>
          <a:solidFill>
            <a:srgbClr val="312140"/>
          </a:solidFill>
          <a:ln/>
        </p:spPr>
        <p:txBody>
          <a:bodyPr/>
          <a:lstStyle/>
          <a:p>
            <a:endParaRPr lang="en-IN"/>
          </a:p>
        </p:txBody>
      </p:sp>
      <p:sp>
        <p:nvSpPr>
          <p:cNvPr id="8" name="Text 5"/>
          <p:cNvSpPr/>
          <p:nvPr/>
        </p:nvSpPr>
        <p:spPr>
          <a:xfrm>
            <a:off x="2260163" y="2829282"/>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Music Industry</a:t>
            </a:r>
            <a:endParaRPr lang="en-US" sz="2187" dirty="0"/>
          </a:p>
        </p:txBody>
      </p:sp>
      <p:sp>
        <p:nvSpPr>
          <p:cNvPr id="9" name="Text 6"/>
          <p:cNvSpPr/>
          <p:nvPr/>
        </p:nvSpPr>
        <p:spPr>
          <a:xfrm>
            <a:off x="2260163" y="3398639"/>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NFTs provide artists with a new way to monetize their work and ensure provenance, authenticity, and uniqueness.</a:t>
            </a:r>
            <a:endParaRPr lang="en-US" sz="1750" dirty="0"/>
          </a:p>
        </p:txBody>
      </p:sp>
      <p:sp>
        <p:nvSpPr>
          <p:cNvPr id="10" name="Shape 7"/>
          <p:cNvSpPr/>
          <p:nvPr/>
        </p:nvSpPr>
        <p:spPr>
          <a:xfrm>
            <a:off x="7426285" y="2607112"/>
            <a:ext cx="5166122" cy="2079903"/>
          </a:xfrm>
          <a:prstGeom prst="roundRect">
            <a:avLst>
              <a:gd name="adj" fmla="val 3205"/>
            </a:avLst>
          </a:prstGeom>
          <a:solidFill>
            <a:srgbClr val="312140"/>
          </a:solidFill>
          <a:ln/>
        </p:spPr>
        <p:txBody>
          <a:bodyPr/>
          <a:lstStyle/>
          <a:p>
            <a:endParaRPr lang="en-IN"/>
          </a:p>
        </p:txBody>
      </p:sp>
      <p:sp>
        <p:nvSpPr>
          <p:cNvPr id="11" name="Text 8"/>
          <p:cNvSpPr/>
          <p:nvPr/>
        </p:nvSpPr>
        <p:spPr>
          <a:xfrm>
            <a:off x="7648456" y="2829282"/>
            <a:ext cx="31546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Gaming and Collectibles</a:t>
            </a:r>
            <a:endParaRPr lang="en-US" sz="2187" dirty="0"/>
          </a:p>
        </p:txBody>
      </p:sp>
      <p:sp>
        <p:nvSpPr>
          <p:cNvPr id="12" name="Text 9"/>
          <p:cNvSpPr/>
          <p:nvPr/>
        </p:nvSpPr>
        <p:spPr>
          <a:xfrm>
            <a:off x="7648456" y="3398639"/>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NFTs enable gamers to own, trade, and sell in-game assets, characters, and virtual items securely.</a:t>
            </a:r>
            <a:endParaRPr lang="en-US" sz="1750" dirty="0"/>
          </a:p>
        </p:txBody>
      </p:sp>
      <p:sp>
        <p:nvSpPr>
          <p:cNvPr id="13" name="Shape 10"/>
          <p:cNvSpPr/>
          <p:nvPr/>
        </p:nvSpPr>
        <p:spPr>
          <a:xfrm>
            <a:off x="2037993" y="4909185"/>
            <a:ext cx="5166122" cy="2435304"/>
          </a:xfrm>
          <a:prstGeom prst="roundRect">
            <a:avLst>
              <a:gd name="adj" fmla="val 2737"/>
            </a:avLst>
          </a:prstGeom>
          <a:solidFill>
            <a:srgbClr val="312140"/>
          </a:solidFill>
          <a:ln/>
        </p:spPr>
        <p:txBody>
          <a:bodyPr/>
          <a:lstStyle/>
          <a:p>
            <a:endParaRPr lang="en-IN"/>
          </a:p>
        </p:txBody>
      </p:sp>
      <p:sp>
        <p:nvSpPr>
          <p:cNvPr id="14" name="Text 11"/>
          <p:cNvSpPr/>
          <p:nvPr/>
        </p:nvSpPr>
        <p:spPr>
          <a:xfrm>
            <a:off x="2260163" y="5131356"/>
            <a:ext cx="32918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Identity and Credentials</a:t>
            </a:r>
            <a:endParaRPr lang="en-US" sz="2187" dirty="0"/>
          </a:p>
        </p:txBody>
      </p:sp>
      <p:sp>
        <p:nvSpPr>
          <p:cNvPr id="15" name="Text 12"/>
          <p:cNvSpPr/>
          <p:nvPr/>
        </p:nvSpPr>
        <p:spPr>
          <a:xfrm>
            <a:off x="2260163" y="5700712"/>
            <a:ext cx="472178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NFTs can be used for identity verification, digital land ownership, and certification of educational qualifications and license Music Industries.</a:t>
            </a:r>
            <a:endParaRPr lang="en-US" sz="1750" dirty="0"/>
          </a:p>
        </p:txBody>
      </p:sp>
      <p:sp>
        <p:nvSpPr>
          <p:cNvPr id="16" name="Shape 13"/>
          <p:cNvSpPr/>
          <p:nvPr/>
        </p:nvSpPr>
        <p:spPr>
          <a:xfrm>
            <a:off x="7426285" y="4909185"/>
            <a:ext cx="5166122" cy="2435304"/>
          </a:xfrm>
          <a:prstGeom prst="roundRect">
            <a:avLst>
              <a:gd name="adj" fmla="val 2737"/>
            </a:avLst>
          </a:prstGeom>
          <a:solidFill>
            <a:srgbClr val="312140"/>
          </a:solidFill>
          <a:ln/>
        </p:spPr>
        <p:txBody>
          <a:bodyPr/>
          <a:lstStyle/>
          <a:p>
            <a:endParaRPr lang="en-IN"/>
          </a:p>
        </p:txBody>
      </p:sp>
      <p:sp>
        <p:nvSpPr>
          <p:cNvPr id="17" name="Text 14"/>
          <p:cNvSpPr/>
          <p:nvPr/>
        </p:nvSpPr>
        <p:spPr>
          <a:xfrm>
            <a:off x="7648456" y="5131356"/>
            <a:ext cx="39776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Supply Chain and Traceability</a:t>
            </a:r>
            <a:endParaRPr lang="en-US" sz="2187" dirty="0"/>
          </a:p>
        </p:txBody>
      </p:sp>
      <p:sp>
        <p:nvSpPr>
          <p:cNvPr id="18" name="Text 15"/>
          <p:cNvSpPr/>
          <p:nvPr/>
        </p:nvSpPr>
        <p:spPr>
          <a:xfrm>
            <a:off x="7648456" y="5700712"/>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NFTs ensure transparency and traceability in supply chain management, reducing fraud and counterfeiting.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13447"/>
            <a:ext cx="14630400" cy="8229600"/>
          </a:xfrm>
          <a:prstGeom prst="rect">
            <a:avLst/>
          </a:prstGeom>
        </p:spPr>
      </p:pic>
      <p:sp>
        <p:nvSpPr>
          <p:cNvPr id="6" name="Text 3"/>
          <p:cNvSpPr/>
          <p:nvPr/>
        </p:nvSpPr>
        <p:spPr>
          <a:xfrm>
            <a:off x="2037993" y="1009174"/>
            <a:ext cx="64846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Research Papers on NFTs</a:t>
            </a:r>
            <a:endParaRPr lang="en-US" sz="4374" dirty="0"/>
          </a:p>
        </p:txBody>
      </p:sp>
      <p:sp>
        <p:nvSpPr>
          <p:cNvPr id="11" name="Shape 8"/>
          <p:cNvSpPr/>
          <p:nvPr/>
        </p:nvSpPr>
        <p:spPr>
          <a:xfrm>
            <a:off x="2037993" y="2177654"/>
            <a:ext cx="10554414" cy="5042774"/>
          </a:xfrm>
          <a:prstGeom prst="rect">
            <a:avLst/>
          </a:prstGeom>
          <a:solidFill>
            <a:srgbClr val="312140"/>
          </a:solidFill>
          <a:ln/>
        </p:spPr>
        <p:txBody>
          <a:bodyPr/>
          <a:lstStyle/>
          <a:p>
            <a:endParaRPr lang="en-IN"/>
          </a:p>
        </p:txBody>
      </p:sp>
      <p:sp>
        <p:nvSpPr>
          <p:cNvPr id="12" name="Text 9"/>
          <p:cNvSpPr/>
          <p:nvPr/>
        </p:nvSpPr>
        <p:spPr>
          <a:xfrm>
            <a:off x="2260283" y="2814757"/>
            <a:ext cx="219039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Review of Non-fungible Tokens Applications in the Real-world and Metaverse</a:t>
            </a:r>
            <a:endParaRPr lang="en-US" sz="1750" dirty="0"/>
          </a:p>
        </p:txBody>
      </p:sp>
      <p:sp>
        <p:nvSpPr>
          <p:cNvPr id="13" name="Text 10"/>
          <p:cNvSpPr/>
          <p:nvPr/>
        </p:nvSpPr>
        <p:spPr>
          <a:xfrm>
            <a:off x="4902637" y="2814757"/>
            <a:ext cx="1857256" cy="267164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Saeed Banaeian Far a, Seyed Mojtaba Hosseini Bamakan b c, Qiang Qu c, </a:t>
            </a:r>
            <a:r>
              <a:rPr lang="en-US" sz="1750" dirty="0" err="1">
                <a:solidFill>
                  <a:srgbClr val="DAD1E6"/>
                </a:solidFill>
                <a:latin typeface="Fira Sans" pitchFamily="34" charset="0"/>
                <a:ea typeface="Fira Sans" pitchFamily="34" charset="-122"/>
                <a:cs typeface="Fira Sans" pitchFamily="34" charset="-120"/>
              </a:rPr>
              <a:t>Qingshan</a:t>
            </a: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Jiangc</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sp>
        <p:nvSpPr>
          <p:cNvPr id="14" name="Text 11"/>
          <p:cNvSpPr/>
          <p:nvPr/>
        </p:nvSpPr>
        <p:spPr>
          <a:xfrm>
            <a:off x="7211854" y="2814757"/>
            <a:ext cx="1469946"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Science Direct</a:t>
            </a:r>
          </a:p>
          <a:p>
            <a:pPr marL="0" indent="0">
              <a:lnSpc>
                <a:spcPts val="2799"/>
              </a:lnSpc>
              <a:buNone/>
            </a:pPr>
            <a:r>
              <a:rPr lang="en-US" sz="1750" dirty="0">
                <a:solidFill>
                  <a:srgbClr val="DAD1E6"/>
                </a:solidFill>
                <a:latin typeface="Fira Sans" pitchFamily="34" charset="0"/>
              </a:rPr>
              <a:t>(2022)</a:t>
            </a:r>
            <a:endParaRPr lang="en-US" sz="1750" dirty="0"/>
          </a:p>
        </p:txBody>
      </p:sp>
      <p:sp>
        <p:nvSpPr>
          <p:cNvPr id="15" name="Text 12"/>
          <p:cNvSpPr/>
          <p:nvPr/>
        </p:nvSpPr>
        <p:spPr>
          <a:xfrm>
            <a:off x="9133761" y="2814757"/>
            <a:ext cx="3236357" cy="426481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Analysis of specific cases and real-world examples that showcase innovative applications of NFTs within the emerging technology landscape of the Metaverse. Particular attention is given to how NFTs can be utilized for identity management and safeguarding ownership rights of digital assets within this virtual universe.</a:t>
            </a:r>
            <a:endParaRPr lang="en-US" sz="1750" dirty="0"/>
          </a:p>
        </p:txBody>
      </p:sp>
      <p:sp>
        <p:nvSpPr>
          <p:cNvPr id="7" name="Text 4"/>
          <p:cNvSpPr/>
          <p:nvPr/>
        </p:nvSpPr>
        <p:spPr>
          <a:xfrm>
            <a:off x="2260283" y="2177653"/>
            <a:ext cx="2190393"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Paper Name</a:t>
            </a:r>
            <a:endParaRPr lang="en-US" sz="1750" b="1" u="sng" dirty="0"/>
          </a:p>
        </p:txBody>
      </p:sp>
      <p:sp>
        <p:nvSpPr>
          <p:cNvPr id="8" name="Text 5"/>
          <p:cNvSpPr/>
          <p:nvPr/>
        </p:nvSpPr>
        <p:spPr>
          <a:xfrm>
            <a:off x="4902637" y="2177653"/>
            <a:ext cx="1857256"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Author</a:t>
            </a:r>
            <a:endParaRPr lang="en-US" sz="1750" b="1" u="sng" dirty="0"/>
          </a:p>
        </p:txBody>
      </p:sp>
      <p:sp>
        <p:nvSpPr>
          <p:cNvPr id="9" name="Text 6"/>
          <p:cNvSpPr/>
          <p:nvPr/>
        </p:nvSpPr>
        <p:spPr>
          <a:xfrm>
            <a:off x="7211854" y="2177653"/>
            <a:ext cx="1469946"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Publication</a:t>
            </a:r>
            <a:endParaRPr lang="en-US" sz="1750" b="1" u="sng" dirty="0"/>
          </a:p>
        </p:txBody>
      </p:sp>
      <p:sp>
        <p:nvSpPr>
          <p:cNvPr id="10" name="Text 7"/>
          <p:cNvSpPr/>
          <p:nvPr/>
        </p:nvSpPr>
        <p:spPr>
          <a:xfrm>
            <a:off x="9133761" y="2177653"/>
            <a:ext cx="3236357"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Methodology</a:t>
            </a:r>
            <a:endParaRPr lang="en-US" sz="1750" b="1"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364575"/>
            <a:ext cx="64846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Research Papers on NFTs</a:t>
            </a:r>
            <a:endParaRPr lang="en-US" sz="4374" dirty="0"/>
          </a:p>
        </p:txBody>
      </p:sp>
      <p:sp>
        <p:nvSpPr>
          <p:cNvPr id="11" name="Shape 8"/>
          <p:cNvSpPr/>
          <p:nvPr/>
        </p:nvSpPr>
        <p:spPr>
          <a:xfrm>
            <a:off x="1815703" y="2293797"/>
            <a:ext cx="10554414" cy="4509671"/>
          </a:xfrm>
          <a:prstGeom prst="rect">
            <a:avLst/>
          </a:prstGeom>
          <a:solidFill>
            <a:srgbClr val="312140"/>
          </a:solidFill>
          <a:ln/>
        </p:spPr>
        <p:txBody>
          <a:bodyPr/>
          <a:lstStyle/>
          <a:p>
            <a:endParaRPr lang="en-IN"/>
          </a:p>
        </p:txBody>
      </p:sp>
      <p:sp>
        <p:nvSpPr>
          <p:cNvPr id="12" name="Text 9"/>
          <p:cNvSpPr/>
          <p:nvPr/>
        </p:nvSpPr>
        <p:spPr>
          <a:xfrm>
            <a:off x="2260283" y="2992457"/>
            <a:ext cx="219039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Digital future of luxury brands: Metaverse, digital fashion, and non-fungible tokens</a:t>
            </a:r>
            <a:endParaRPr lang="en-US" sz="1750" dirty="0"/>
          </a:p>
        </p:txBody>
      </p:sp>
      <p:sp>
        <p:nvSpPr>
          <p:cNvPr id="13" name="Text 10"/>
          <p:cNvSpPr/>
          <p:nvPr/>
        </p:nvSpPr>
        <p:spPr>
          <a:xfrm>
            <a:off x="4902637" y="2992457"/>
            <a:ext cx="1857256"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Annamma Joy, Ying Zhu, Camilo Peña, Myriam Brouard</a:t>
            </a:r>
            <a:endParaRPr lang="en-US" sz="1750" dirty="0"/>
          </a:p>
        </p:txBody>
      </p:sp>
      <p:sp>
        <p:nvSpPr>
          <p:cNvPr id="14" name="Text 11"/>
          <p:cNvSpPr/>
          <p:nvPr/>
        </p:nvSpPr>
        <p:spPr>
          <a:xfrm>
            <a:off x="7211854" y="2992457"/>
            <a:ext cx="1535430"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Wiley</a:t>
            </a:r>
          </a:p>
          <a:p>
            <a:pPr marL="0" indent="0">
              <a:lnSpc>
                <a:spcPts val="2799"/>
              </a:lnSpc>
              <a:buNone/>
            </a:pPr>
            <a:r>
              <a:rPr lang="en-US" sz="1750" dirty="0">
                <a:solidFill>
                  <a:srgbClr val="DAD1E6"/>
                </a:solidFill>
                <a:latin typeface="Fira Sans" pitchFamily="34" charset="0"/>
              </a:rPr>
              <a:t>Online Library</a:t>
            </a:r>
          </a:p>
          <a:p>
            <a:pPr marL="0" indent="0">
              <a:lnSpc>
                <a:spcPts val="2799"/>
              </a:lnSpc>
              <a:buNone/>
            </a:pPr>
            <a:r>
              <a:rPr lang="en-US" sz="1750" dirty="0">
                <a:solidFill>
                  <a:srgbClr val="DAD1E6"/>
                </a:solidFill>
                <a:latin typeface="Fira Sans" pitchFamily="34" charset="0"/>
              </a:rPr>
              <a:t>(2022)</a:t>
            </a:r>
            <a:endParaRPr lang="en-US" sz="1750" dirty="0"/>
          </a:p>
        </p:txBody>
      </p:sp>
      <p:sp>
        <p:nvSpPr>
          <p:cNvPr id="15" name="Text 12"/>
          <p:cNvSpPr/>
          <p:nvPr/>
        </p:nvSpPr>
        <p:spPr>
          <a:xfrm>
            <a:off x="9199245" y="2992457"/>
            <a:ext cx="3170872"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methodology involves reviewing existing literature, analyzing luxury brand case studies, developing a theoretical framework for digital fashion, and posing questions about its impact on consumer behavior and coexistence with physical fashion.</a:t>
            </a:r>
            <a:endParaRPr lang="en-US" sz="1750" dirty="0"/>
          </a:p>
        </p:txBody>
      </p:sp>
      <p:sp>
        <p:nvSpPr>
          <p:cNvPr id="7" name="Text 4"/>
          <p:cNvSpPr/>
          <p:nvPr/>
        </p:nvSpPr>
        <p:spPr>
          <a:xfrm>
            <a:off x="2260283" y="2355354"/>
            <a:ext cx="2190393"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Paper Name</a:t>
            </a:r>
            <a:endParaRPr lang="en-US" sz="1750" b="1" u="sng" dirty="0"/>
          </a:p>
        </p:txBody>
      </p:sp>
      <p:sp>
        <p:nvSpPr>
          <p:cNvPr id="8" name="Text 5"/>
          <p:cNvSpPr/>
          <p:nvPr/>
        </p:nvSpPr>
        <p:spPr>
          <a:xfrm>
            <a:off x="4902637" y="2355354"/>
            <a:ext cx="1857256"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Author</a:t>
            </a:r>
            <a:endParaRPr lang="en-US" sz="1750" b="1" u="sng" dirty="0"/>
          </a:p>
        </p:txBody>
      </p:sp>
      <p:sp>
        <p:nvSpPr>
          <p:cNvPr id="9" name="Text 6"/>
          <p:cNvSpPr/>
          <p:nvPr/>
        </p:nvSpPr>
        <p:spPr>
          <a:xfrm>
            <a:off x="7211854" y="2355354"/>
            <a:ext cx="1535430"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Publication</a:t>
            </a:r>
            <a:endParaRPr lang="en-US" sz="1750" b="1" u="sng" dirty="0"/>
          </a:p>
        </p:txBody>
      </p:sp>
      <p:sp>
        <p:nvSpPr>
          <p:cNvPr id="10" name="Text 7"/>
          <p:cNvSpPr/>
          <p:nvPr/>
        </p:nvSpPr>
        <p:spPr>
          <a:xfrm>
            <a:off x="9199245" y="2355354"/>
            <a:ext cx="3170872"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Methodology</a:t>
            </a:r>
            <a:endParaRPr lang="en-US" sz="1750" b="1"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009174"/>
            <a:ext cx="64846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Research Papers on NFTs</a:t>
            </a:r>
            <a:endParaRPr lang="en-US" sz="4374" dirty="0"/>
          </a:p>
        </p:txBody>
      </p:sp>
      <p:sp>
        <p:nvSpPr>
          <p:cNvPr id="11" name="Shape 8"/>
          <p:cNvSpPr/>
          <p:nvPr/>
        </p:nvSpPr>
        <p:spPr>
          <a:xfrm>
            <a:off x="2037993" y="2177653"/>
            <a:ext cx="10554414" cy="5411867"/>
          </a:xfrm>
          <a:prstGeom prst="rect">
            <a:avLst/>
          </a:prstGeom>
          <a:solidFill>
            <a:srgbClr val="312140"/>
          </a:solidFill>
          <a:ln/>
        </p:spPr>
        <p:txBody>
          <a:bodyPr/>
          <a:lstStyle/>
          <a:p>
            <a:endParaRPr lang="en-IN"/>
          </a:p>
        </p:txBody>
      </p:sp>
      <p:sp>
        <p:nvSpPr>
          <p:cNvPr id="12" name="Text 9"/>
          <p:cNvSpPr/>
          <p:nvPr/>
        </p:nvSpPr>
        <p:spPr>
          <a:xfrm>
            <a:off x="2260283" y="2814757"/>
            <a:ext cx="2190393"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Non-Fungible Token: A Systematic Review and Research Agenda</a:t>
            </a:r>
            <a:endParaRPr lang="en-US" sz="1750" dirty="0"/>
          </a:p>
        </p:txBody>
      </p:sp>
      <p:sp>
        <p:nvSpPr>
          <p:cNvPr id="13" name="Text 10"/>
          <p:cNvSpPr/>
          <p:nvPr/>
        </p:nvSpPr>
        <p:spPr>
          <a:xfrm>
            <a:off x="4902637" y="2814757"/>
            <a:ext cx="1857256"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Hong Bao , and David Roubaud </a:t>
            </a:r>
            <a:endParaRPr lang="en-US" sz="1750" dirty="0"/>
          </a:p>
        </p:txBody>
      </p:sp>
      <p:sp>
        <p:nvSpPr>
          <p:cNvPr id="14" name="Text 11"/>
          <p:cNvSpPr/>
          <p:nvPr/>
        </p:nvSpPr>
        <p:spPr>
          <a:xfrm>
            <a:off x="7211854" y="2814757"/>
            <a:ext cx="1469946"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MDPI</a:t>
            </a:r>
          </a:p>
          <a:p>
            <a:pPr marL="0" indent="0">
              <a:lnSpc>
                <a:spcPts val="2799"/>
              </a:lnSpc>
              <a:buNone/>
            </a:pPr>
            <a:r>
              <a:rPr lang="en-US" sz="1750">
                <a:solidFill>
                  <a:srgbClr val="DAD1E6"/>
                </a:solidFill>
                <a:latin typeface="Fira Sans" pitchFamily="34" charset="0"/>
              </a:rPr>
              <a:t>(2022)</a:t>
            </a:r>
            <a:endParaRPr lang="en-US" sz="1750" dirty="0"/>
          </a:p>
        </p:txBody>
      </p:sp>
      <p:sp>
        <p:nvSpPr>
          <p:cNvPr id="15" name="Text 12"/>
          <p:cNvSpPr/>
          <p:nvPr/>
        </p:nvSpPr>
        <p:spPr>
          <a:xfrm>
            <a:off x="9133761" y="2814757"/>
            <a:ext cx="3236357" cy="426481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This study reviewed research papers on non-fungible tokens (NFTs) in economics and finance. They found that most of the studies focused on asset pricing. The review identified a gap between academic research and real-world applications of NFTs. The authors suggest that more research is needed in areas like tokenomics and risk analysis.</a:t>
            </a:r>
            <a:endParaRPr lang="en-US" sz="1750" dirty="0"/>
          </a:p>
        </p:txBody>
      </p:sp>
      <p:sp>
        <p:nvSpPr>
          <p:cNvPr id="7" name="Text 4"/>
          <p:cNvSpPr/>
          <p:nvPr/>
        </p:nvSpPr>
        <p:spPr>
          <a:xfrm>
            <a:off x="2260283" y="2177653"/>
            <a:ext cx="2190393"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Paper Name</a:t>
            </a:r>
            <a:endParaRPr lang="en-US" sz="1750" b="1" u="sng" dirty="0"/>
          </a:p>
        </p:txBody>
      </p:sp>
      <p:sp>
        <p:nvSpPr>
          <p:cNvPr id="8" name="Text 5"/>
          <p:cNvSpPr/>
          <p:nvPr/>
        </p:nvSpPr>
        <p:spPr>
          <a:xfrm>
            <a:off x="4902637" y="2177653"/>
            <a:ext cx="1857256"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Author</a:t>
            </a:r>
            <a:endParaRPr lang="en-US" sz="1750" b="1" u="sng" dirty="0"/>
          </a:p>
        </p:txBody>
      </p:sp>
      <p:sp>
        <p:nvSpPr>
          <p:cNvPr id="9" name="Text 6"/>
          <p:cNvSpPr/>
          <p:nvPr/>
        </p:nvSpPr>
        <p:spPr>
          <a:xfrm>
            <a:off x="7211854" y="2177653"/>
            <a:ext cx="1469946"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Publication</a:t>
            </a:r>
            <a:endParaRPr lang="en-US" sz="1750" b="1" u="sng" dirty="0"/>
          </a:p>
        </p:txBody>
      </p:sp>
      <p:sp>
        <p:nvSpPr>
          <p:cNvPr id="10" name="Text 7"/>
          <p:cNvSpPr/>
          <p:nvPr/>
        </p:nvSpPr>
        <p:spPr>
          <a:xfrm>
            <a:off x="9133761" y="2177653"/>
            <a:ext cx="3236357" cy="355402"/>
          </a:xfrm>
          <a:prstGeom prst="rect">
            <a:avLst/>
          </a:prstGeom>
          <a:noFill/>
          <a:ln/>
        </p:spPr>
        <p:txBody>
          <a:bodyPr wrap="none" rtlCol="0" anchor="t"/>
          <a:lstStyle/>
          <a:p>
            <a:pPr marL="0" indent="0">
              <a:lnSpc>
                <a:spcPts val="2799"/>
              </a:lnSpc>
              <a:buNone/>
            </a:pPr>
            <a:r>
              <a:rPr lang="en-US" sz="1750" b="1" u="sng" dirty="0">
                <a:solidFill>
                  <a:srgbClr val="DAD1E6"/>
                </a:solidFill>
                <a:latin typeface="Fira Sans" pitchFamily="34" charset="0"/>
                <a:ea typeface="Fira Sans" pitchFamily="34" charset="-122"/>
                <a:cs typeface="Fira Sans" pitchFamily="34" charset="-120"/>
              </a:rPr>
              <a:t>Methodology</a:t>
            </a:r>
            <a:endParaRPr lang="en-US" sz="1750" b="1"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957"/>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957"/>
          </a:xfrm>
          <a:prstGeom prst="rect">
            <a:avLst/>
          </a:prstGeom>
        </p:spPr>
      </p:pic>
      <p:sp>
        <p:nvSpPr>
          <p:cNvPr id="6" name="Text 3"/>
          <p:cNvSpPr/>
          <p:nvPr/>
        </p:nvSpPr>
        <p:spPr>
          <a:xfrm>
            <a:off x="2100739" y="603766"/>
            <a:ext cx="7680960"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cs typeface="Inconsolata" pitchFamily="34" charset="-120"/>
              </a:rPr>
              <a:t>Use of NFTs in the Metaverse</a:t>
            </a:r>
            <a:endParaRPr lang="en-US" sz="4322" dirty="0"/>
          </a:p>
        </p:txBody>
      </p:sp>
      <p:pic>
        <p:nvPicPr>
          <p:cNvPr id="7" name="Image 1" descr="preencoded.png"/>
          <p:cNvPicPr>
            <a:picLocks noChangeAspect="1"/>
          </p:cNvPicPr>
          <p:nvPr/>
        </p:nvPicPr>
        <p:blipFill>
          <a:blip r:embed="rId4"/>
          <a:stretch>
            <a:fillRect/>
          </a:stretch>
        </p:blipFill>
        <p:spPr>
          <a:xfrm>
            <a:off x="2100739" y="1619131"/>
            <a:ext cx="2360176" cy="2360176"/>
          </a:xfrm>
          <a:prstGeom prst="rect">
            <a:avLst/>
          </a:prstGeom>
        </p:spPr>
      </p:pic>
      <p:sp>
        <p:nvSpPr>
          <p:cNvPr id="8" name="Text 4"/>
          <p:cNvSpPr/>
          <p:nvPr/>
        </p:nvSpPr>
        <p:spPr>
          <a:xfrm>
            <a:off x="2100739" y="4253746"/>
            <a:ext cx="2360176" cy="686038"/>
          </a:xfrm>
          <a:prstGeom prst="rect">
            <a:avLst/>
          </a:prstGeom>
          <a:noFill/>
          <a:ln/>
        </p:spPr>
        <p:txBody>
          <a:bodyPr wrap="square" rtlCol="0" anchor="t"/>
          <a:lstStyle/>
          <a:p>
            <a:pPr marL="0" indent="0" algn="ctr">
              <a:lnSpc>
                <a:spcPts val="2701"/>
              </a:lnSpc>
              <a:buNone/>
            </a:pPr>
            <a:r>
              <a:rPr lang="en-US" sz="2161" b="1" dirty="0">
                <a:solidFill>
                  <a:srgbClr val="FF726D"/>
                </a:solidFill>
                <a:latin typeface="Inconsolata" pitchFamily="34" charset="0"/>
                <a:ea typeface="Inconsolata" pitchFamily="34" charset="-122"/>
                <a:cs typeface="Inconsolata" pitchFamily="34" charset="-120"/>
              </a:rPr>
              <a:t>Virtual Real Estate</a:t>
            </a:r>
            <a:endParaRPr lang="en-US" sz="2161" dirty="0"/>
          </a:p>
        </p:txBody>
      </p:sp>
      <p:sp>
        <p:nvSpPr>
          <p:cNvPr id="9" name="Text 5"/>
          <p:cNvSpPr/>
          <p:nvPr/>
        </p:nvSpPr>
        <p:spPr>
          <a:xfrm>
            <a:off x="2100739" y="5159335"/>
            <a:ext cx="2360176" cy="2107406"/>
          </a:xfrm>
          <a:prstGeom prst="rect">
            <a:avLst/>
          </a:prstGeom>
          <a:noFill/>
          <a:ln/>
        </p:spPr>
        <p:txBody>
          <a:bodyPr wrap="square" rtlCol="0" anchor="t"/>
          <a:lstStyle/>
          <a:p>
            <a:pPr marL="0" indent="0" algn="ctr">
              <a:lnSpc>
                <a:spcPts val="2766"/>
              </a:lnSpc>
              <a:buNone/>
            </a:pPr>
            <a:r>
              <a:rPr lang="en-US" sz="1729" dirty="0">
                <a:solidFill>
                  <a:srgbClr val="DAD1E6"/>
                </a:solidFill>
                <a:latin typeface="Fira Sans" pitchFamily="34" charset="0"/>
                <a:ea typeface="Fira Sans" pitchFamily="34" charset="-122"/>
                <a:cs typeface="Fira Sans" pitchFamily="34" charset="-120"/>
              </a:rPr>
              <a:t>NFTs allow individuals to own virtual land, buildings, and assets within the metaverse, creating a new economy.</a:t>
            </a:r>
            <a:endParaRPr lang="en-US" sz="1729" dirty="0"/>
          </a:p>
        </p:txBody>
      </p:sp>
      <p:pic>
        <p:nvPicPr>
          <p:cNvPr id="10" name="Image 2" descr="preencoded.png"/>
          <p:cNvPicPr>
            <a:picLocks noChangeAspect="1"/>
          </p:cNvPicPr>
          <p:nvPr/>
        </p:nvPicPr>
        <p:blipFill>
          <a:blip r:embed="rId5"/>
          <a:stretch>
            <a:fillRect/>
          </a:stretch>
        </p:blipFill>
        <p:spPr>
          <a:xfrm>
            <a:off x="4790242" y="1619131"/>
            <a:ext cx="2360295" cy="2360295"/>
          </a:xfrm>
          <a:prstGeom prst="rect">
            <a:avLst/>
          </a:prstGeom>
        </p:spPr>
      </p:pic>
      <p:sp>
        <p:nvSpPr>
          <p:cNvPr id="11" name="Text 6"/>
          <p:cNvSpPr/>
          <p:nvPr/>
        </p:nvSpPr>
        <p:spPr>
          <a:xfrm>
            <a:off x="4872633" y="4253865"/>
            <a:ext cx="2195513" cy="343019"/>
          </a:xfrm>
          <a:prstGeom prst="rect">
            <a:avLst/>
          </a:prstGeom>
          <a:noFill/>
          <a:ln/>
        </p:spPr>
        <p:txBody>
          <a:bodyPr wrap="none" rtlCol="0" anchor="t"/>
          <a:lstStyle/>
          <a:p>
            <a:pPr marL="0" indent="0" algn="ctr">
              <a:lnSpc>
                <a:spcPts val="2701"/>
              </a:lnSpc>
              <a:buNone/>
            </a:pPr>
            <a:r>
              <a:rPr lang="en-US" sz="2161" b="1" dirty="0">
                <a:solidFill>
                  <a:srgbClr val="FF726D"/>
                </a:solidFill>
                <a:latin typeface="Inconsolata" pitchFamily="34" charset="0"/>
                <a:ea typeface="Inconsolata" pitchFamily="34" charset="-122"/>
                <a:cs typeface="Inconsolata" pitchFamily="34" charset="-120"/>
              </a:rPr>
              <a:t>Virtual Fashion</a:t>
            </a:r>
            <a:endParaRPr lang="en-US" sz="2161" dirty="0"/>
          </a:p>
        </p:txBody>
      </p:sp>
      <p:sp>
        <p:nvSpPr>
          <p:cNvPr id="12" name="Text 7"/>
          <p:cNvSpPr/>
          <p:nvPr/>
        </p:nvSpPr>
        <p:spPr>
          <a:xfrm>
            <a:off x="4790242" y="4816435"/>
            <a:ext cx="2360295" cy="1756172"/>
          </a:xfrm>
          <a:prstGeom prst="rect">
            <a:avLst/>
          </a:prstGeom>
          <a:noFill/>
          <a:ln/>
        </p:spPr>
        <p:txBody>
          <a:bodyPr wrap="square" rtlCol="0" anchor="t"/>
          <a:lstStyle/>
          <a:p>
            <a:pPr marL="0" indent="0" algn="ctr">
              <a:lnSpc>
                <a:spcPts val="2766"/>
              </a:lnSpc>
              <a:buNone/>
            </a:pPr>
            <a:r>
              <a:rPr lang="en-US" sz="1729" dirty="0">
                <a:solidFill>
                  <a:srgbClr val="DAD1E6"/>
                </a:solidFill>
                <a:latin typeface="Fira Sans" pitchFamily="34" charset="0"/>
                <a:ea typeface="Fira Sans" pitchFamily="34" charset="-122"/>
                <a:cs typeface="Fira Sans" pitchFamily="34" charset="-120"/>
              </a:rPr>
              <a:t>Experience unique digital fashion creations that can be worn exclusively in virtual worlds.</a:t>
            </a:r>
            <a:endParaRPr lang="en-US" sz="1729" dirty="0"/>
          </a:p>
        </p:txBody>
      </p:sp>
      <p:pic>
        <p:nvPicPr>
          <p:cNvPr id="13" name="Image 3" descr="preencoded.png"/>
          <p:cNvPicPr>
            <a:picLocks noChangeAspect="1"/>
          </p:cNvPicPr>
          <p:nvPr/>
        </p:nvPicPr>
        <p:blipFill>
          <a:blip r:embed="rId6"/>
          <a:stretch>
            <a:fillRect/>
          </a:stretch>
        </p:blipFill>
        <p:spPr>
          <a:xfrm>
            <a:off x="7479863" y="1619131"/>
            <a:ext cx="2360176" cy="2360176"/>
          </a:xfrm>
          <a:prstGeom prst="rect">
            <a:avLst/>
          </a:prstGeom>
        </p:spPr>
      </p:pic>
      <p:sp>
        <p:nvSpPr>
          <p:cNvPr id="14" name="Text 8"/>
          <p:cNvSpPr/>
          <p:nvPr/>
        </p:nvSpPr>
        <p:spPr>
          <a:xfrm>
            <a:off x="7562136" y="4253746"/>
            <a:ext cx="2195513" cy="343019"/>
          </a:xfrm>
          <a:prstGeom prst="rect">
            <a:avLst/>
          </a:prstGeom>
          <a:noFill/>
          <a:ln/>
        </p:spPr>
        <p:txBody>
          <a:bodyPr wrap="none" rtlCol="0" anchor="t"/>
          <a:lstStyle/>
          <a:p>
            <a:pPr marL="0" indent="0" algn="ctr">
              <a:lnSpc>
                <a:spcPts val="2701"/>
              </a:lnSpc>
              <a:buNone/>
            </a:pPr>
            <a:r>
              <a:rPr lang="en-US" sz="2161" b="1" dirty="0">
                <a:solidFill>
                  <a:srgbClr val="FF726D"/>
                </a:solidFill>
                <a:latin typeface="Inconsolata" pitchFamily="34" charset="0"/>
                <a:ea typeface="Inconsolata" pitchFamily="34" charset="-122"/>
                <a:cs typeface="Inconsolata" pitchFamily="34" charset="-120"/>
              </a:rPr>
              <a:t> Music Industry</a:t>
            </a:r>
            <a:endParaRPr lang="en-US" sz="2161" dirty="0"/>
          </a:p>
        </p:txBody>
      </p:sp>
      <p:sp>
        <p:nvSpPr>
          <p:cNvPr id="15" name="Text 9"/>
          <p:cNvSpPr/>
          <p:nvPr/>
        </p:nvSpPr>
        <p:spPr>
          <a:xfrm>
            <a:off x="7479863" y="4816316"/>
            <a:ext cx="2360176" cy="2809875"/>
          </a:xfrm>
          <a:prstGeom prst="rect">
            <a:avLst/>
          </a:prstGeom>
          <a:noFill/>
          <a:ln/>
        </p:spPr>
        <p:txBody>
          <a:bodyPr wrap="square" rtlCol="0" anchor="t"/>
          <a:lstStyle/>
          <a:p>
            <a:pPr marL="0" indent="0" algn="ctr">
              <a:lnSpc>
                <a:spcPts val="2766"/>
              </a:lnSpc>
              <a:buNone/>
            </a:pPr>
            <a:r>
              <a:rPr lang="en-US" sz="1729" dirty="0">
                <a:solidFill>
                  <a:srgbClr val="DAD1E6"/>
                </a:solidFill>
                <a:latin typeface="Fira Sans" pitchFamily="34" charset="0"/>
                <a:ea typeface="Fira Sans" pitchFamily="34" charset="-122"/>
                <a:cs typeface="Fira Sans" pitchFamily="34" charset="-120"/>
              </a:rPr>
              <a:t>NFTs in the virtual music industry offer new revenue, ownership, fan engagement, transparent royalties, and creative collaborations</a:t>
            </a:r>
            <a:endParaRPr lang="en-US" sz="1729" dirty="0"/>
          </a:p>
        </p:txBody>
      </p:sp>
      <p:pic>
        <p:nvPicPr>
          <p:cNvPr id="16" name="Image 4" descr="preencoded.png"/>
          <p:cNvPicPr>
            <a:picLocks noChangeAspect="1"/>
          </p:cNvPicPr>
          <p:nvPr/>
        </p:nvPicPr>
        <p:blipFill>
          <a:blip r:embed="rId7"/>
          <a:stretch>
            <a:fillRect/>
          </a:stretch>
        </p:blipFill>
        <p:spPr>
          <a:xfrm>
            <a:off x="10169366" y="1619131"/>
            <a:ext cx="2360295" cy="2360295"/>
          </a:xfrm>
          <a:prstGeom prst="rect">
            <a:avLst/>
          </a:prstGeom>
        </p:spPr>
      </p:pic>
      <p:sp>
        <p:nvSpPr>
          <p:cNvPr id="17" name="Text 10"/>
          <p:cNvSpPr/>
          <p:nvPr/>
        </p:nvSpPr>
        <p:spPr>
          <a:xfrm>
            <a:off x="10169366" y="4253865"/>
            <a:ext cx="2360295" cy="686038"/>
          </a:xfrm>
          <a:prstGeom prst="rect">
            <a:avLst/>
          </a:prstGeom>
          <a:noFill/>
          <a:ln/>
        </p:spPr>
        <p:txBody>
          <a:bodyPr wrap="square" rtlCol="0" anchor="t"/>
          <a:lstStyle/>
          <a:p>
            <a:pPr marL="0" indent="0" algn="ctr">
              <a:lnSpc>
                <a:spcPts val="2701"/>
              </a:lnSpc>
              <a:buNone/>
            </a:pPr>
            <a:r>
              <a:rPr lang="en-US" sz="2161" b="1" dirty="0">
                <a:solidFill>
                  <a:srgbClr val="FF726D"/>
                </a:solidFill>
                <a:latin typeface="Inconsolata" pitchFamily="34" charset="0"/>
                <a:ea typeface="Inconsolata" pitchFamily="34" charset="-122"/>
                <a:cs typeface="Inconsolata" pitchFamily="34" charset="-120"/>
              </a:rPr>
              <a:t>Digital Identity and Avatars</a:t>
            </a:r>
            <a:endParaRPr lang="en-US" sz="2161" dirty="0"/>
          </a:p>
        </p:txBody>
      </p:sp>
      <p:sp>
        <p:nvSpPr>
          <p:cNvPr id="18" name="Text 11"/>
          <p:cNvSpPr/>
          <p:nvPr/>
        </p:nvSpPr>
        <p:spPr>
          <a:xfrm>
            <a:off x="10169366" y="5159454"/>
            <a:ext cx="2360295" cy="1756172"/>
          </a:xfrm>
          <a:prstGeom prst="rect">
            <a:avLst/>
          </a:prstGeom>
          <a:noFill/>
          <a:ln/>
        </p:spPr>
        <p:txBody>
          <a:bodyPr wrap="square" rtlCol="0" anchor="t"/>
          <a:lstStyle/>
          <a:p>
            <a:pPr marL="0" indent="0" algn="ctr">
              <a:lnSpc>
                <a:spcPts val="2766"/>
              </a:lnSpc>
              <a:buNone/>
            </a:pPr>
            <a:r>
              <a:rPr lang="en-US" sz="1729" dirty="0">
                <a:solidFill>
                  <a:srgbClr val="DAD1E6"/>
                </a:solidFill>
                <a:latin typeface="Fira Sans" pitchFamily="34" charset="0"/>
                <a:ea typeface="Fira Sans" pitchFamily="34" charset="-122"/>
                <a:cs typeface="Fira Sans" pitchFamily="34" charset="-120"/>
              </a:rPr>
              <a:t>Create personalized digital identities and avatars that can be used across various virtual platforms.</a:t>
            </a:r>
            <a:endParaRPr lang="en-US" sz="172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widespread adoption of NFTs across different industries showcases their potential to revolutionize digital ownership, economy, and engagement in both the real-world and the metaverse.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058704"/>
            <a:ext cx="90220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Scope of NFT Applications</a:t>
            </a:r>
            <a:endParaRPr lang="en-US" sz="4374" dirty="0"/>
          </a:p>
        </p:txBody>
      </p:sp>
      <p:sp>
        <p:nvSpPr>
          <p:cNvPr id="7" name="Shape 4"/>
          <p:cNvSpPr/>
          <p:nvPr/>
        </p:nvSpPr>
        <p:spPr>
          <a:xfrm>
            <a:off x="2037993" y="2086332"/>
            <a:ext cx="3370064" cy="3137892"/>
          </a:xfrm>
          <a:prstGeom prst="roundRect">
            <a:avLst>
              <a:gd name="adj" fmla="val 2124"/>
            </a:avLst>
          </a:prstGeom>
          <a:solidFill>
            <a:srgbClr val="312140"/>
          </a:solidFill>
          <a:ln/>
        </p:spPr>
        <p:txBody>
          <a:bodyPr/>
          <a:lstStyle/>
          <a:p>
            <a:endParaRPr lang="en-IN"/>
          </a:p>
        </p:txBody>
      </p:sp>
      <p:sp>
        <p:nvSpPr>
          <p:cNvPr id="8" name="Text 5"/>
          <p:cNvSpPr/>
          <p:nvPr/>
        </p:nvSpPr>
        <p:spPr>
          <a:xfrm>
            <a:off x="2260163" y="2308503"/>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Standards and Interoperability</a:t>
            </a:r>
            <a:endParaRPr lang="en-US" sz="2187" dirty="0"/>
          </a:p>
        </p:txBody>
      </p:sp>
      <p:sp>
        <p:nvSpPr>
          <p:cNvPr id="9" name="Text 6"/>
          <p:cNvSpPr/>
          <p:nvPr/>
        </p:nvSpPr>
        <p:spPr>
          <a:xfrm>
            <a:off x="2260163" y="3225046"/>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Develop common standards and protocols to enhance interconnectivity and compatibility across different NFT platforms.</a:t>
            </a:r>
            <a:endParaRPr lang="en-US" sz="1750" dirty="0"/>
          </a:p>
        </p:txBody>
      </p:sp>
      <p:sp>
        <p:nvSpPr>
          <p:cNvPr id="10" name="Shape 7"/>
          <p:cNvSpPr/>
          <p:nvPr/>
        </p:nvSpPr>
        <p:spPr>
          <a:xfrm>
            <a:off x="5630228" y="2086332"/>
            <a:ext cx="3370064" cy="3137892"/>
          </a:xfrm>
          <a:prstGeom prst="roundRect">
            <a:avLst>
              <a:gd name="adj" fmla="val 2124"/>
            </a:avLst>
          </a:prstGeom>
          <a:solidFill>
            <a:srgbClr val="312140"/>
          </a:solidFill>
          <a:ln/>
        </p:spPr>
        <p:txBody>
          <a:bodyPr/>
          <a:lstStyle/>
          <a:p>
            <a:endParaRPr lang="en-IN"/>
          </a:p>
        </p:txBody>
      </p:sp>
      <p:sp>
        <p:nvSpPr>
          <p:cNvPr id="11" name="Text 8"/>
          <p:cNvSpPr/>
          <p:nvPr/>
        </p:nvSpPr>
        <p:spPr>
          <a:xfrm>
            <a:off x="5852398" y="2308503"/>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Integration with AI and VR</a:t>
            </a:r>
            <a:endParaRPr lang="en-US" sz="2187" dirty="0"/>
          </a:p>
        </p:txBody>
      </p:sp>
      <p:sp>
        <p:nvSpPr>
          <p:cNvPr id="12" name="Text 9"/>
          <p:cNvSpPr/>
          <p:nvPr/>
        </p:nvSpPr>
        <p:spPr>
          <a:xfrm>
            <a:off x="5852398" y="3225046"/>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Explore the integration of NFTs with artificial intelligence and virtual reality technologies for immersive experiences.</a:t>
            </a:r>
            <a:endParaRPr lang="en-US" sz="1750" dirty="0"/>
          </a:p>
        </p:txBody>
      </p:sp>
      <p:sp>
        <p:nvSpPr>
          <p:cNvPr id="13" name="Shape 10"/>
          <p:cNvSpPr/>
          <p:nvPr/>
        </p:nvSpPr>
        <p:spPr>
          <a:xfrm>
            <a:off x="9222462" y="2086332"/>
            <a:ext cx="3370064" cy="3137892"/>
          </a:xfrm>
          <a:prstGeom prst="roundRect">
            <a:avLst>
              <a:gd name="adj" fmla="val 2124"/>
            </a:avLst>
          </a:prstGeom>
          <a:solidFill>
            <a:srgbClr val="312140"/>
          </a:solidFill>
          <a:ln/>
        </p:spPr>
        <p:txBody>
          <a:bodyPr/>
          <a:lstStyle/>
          <a:p>
            <a:endParaRPr lang="en-IN"/>
          </a:p>
        </p:txBody>
      </p:sp>
      <p:sp>
        <p:nvSpPr>
          <p:cNvPr id="14" name="Text 11"/>
          <p:cNvSpPr/>
          <p:nvPr/>
        </p:nvSpPr>
        <p:spPr>
          <a:xfrm>
            <a:off x="9444633" y="2308503"/>
            <a:ext cx="27432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Regulatory Framework</a:t>
            </a:r>
            <a:endParaRPr lang="en-US" sz="2187" dirty="0"/>
          </a:p>
        </p:txBody>
      </p:sp>
      <p:sp>
        <p:nvSpPr>
          <p:cNvPr id="15" name="Text 12"/>
          <p:cNvSpPr/>
          <p:nvPr/>
        </p:nvSpPr>
        <p:spPr>
          <a:xfrm>
            <a:off x="9444633" y="2877860"/>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Evaluate the need for regulatory oversight and guidelines to protect investors and creators in the NFT space.</a:t>
            </a:r>
            <a:endParaRPr lang="en-US" sz="1750" dirty="0"/>
          </a:p>
        </p:txBody>
      </p:sp>
      <p:sp>
        <p:nvSpPr>
          <p:cNvPr id="16" name="Shape 13"/>
          <p:cNvSpPr/>
          <p:nvPr/>
        </p:nvSpPr>
        <p:spPr>
          <a:xfrm>
            <a:off x="2037993" y="5446395"/>
            <a:ext cx="10554414" cy="1724501"/>
          </a:xfrm>
          <a:prstGeom prst="roundRect">
            <a:avLst>
              <a:gd name="adj" fmla="val 3865"/>
            </a:avLst>
          </a:prstGeom>
          <a:solidFill>
            <a:srgbClr val="312140"/>
          </a:solidFill>
          <a:ln/>
        </p:spPr>
        <p:txBody>
          <a:bodyPr/>
          <a:lstStyle/>
          <a:p>
            <a:endParaRPr lang="en-IN"/>
          </a:p>
        </p:txBody>
      </p:sp>
      <p:sp>
        <p:nvSpPr>
          <p:cNvPr id="17" name="Text 14"/>
          <p:cNvSpPr/>
          <p:nvPr/>
        </p:nvSpPr>
        <p:spPr>
          <a:xfrm>
            <a:off x="2260163" y="5668566"/>
            <a:ext cx="26060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Expanding Use Cases</a:t>
            </a:r>
            <a:endParaRPr lang="en-US" sz="2187" dirty="0"/>
          </a:p>
        </p:txBody>
      </p:sp>
      <p:sp>
        <p:nvSpPr>
          <p:cNvPr id="18" name="Text 15"/>
          <p:cNvSpPr/>
          <p:nvPr/>
        </p:nvSpPr>
        <p:spPr>
          <a:xfrm>
            <a:off x="2260163" y="6237923"/>
            <a:ext cx="10110073"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Identify new and innovative use cases for NFTs beyond art and collectibles, such as in gaming, music, and sports.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FFFFFF"/>
      </a:dk1>
      <a:lt1>
        <a:sysClr val="window" lastClr="20202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FFFFFF"/>
      </a:dk1>
      <a:lt1>
        <a:sysClr val="window" lastClr="20202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735</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Awasare</cp:lastModifiedBy>
  <cp:revision>8</cp:revision>
  <dcterms:created xsi:type="dcterms:W3CDTF">2023-10-16T17:29:07Z</dcterms:created>
  <dcterms:modified xsi:type="dcterms:W3CDTF">2023-10-17T19:43:38Z</dcterms:modified>
</cp:coreProperties>
</file>